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25" r:id="rId5"/>
    <p:sldId id="384" r:id="rId6"/>
    <p:sldId id="394" r:id="rId7"/>
    <p:sldId id="395" r:id="rId8"/>
    <p:sldId id="412" r:id="rId9"/>
    <p:sldId id="402" r:id="rId10"/>
    <p:sldId id="403" r:id="rId11"/>
    <p:sldId id="404" r:id="rId12"/>
    <p:sldId id="405" r:id="rId13"/>
    <p:sldId id="413" r:id="rId14"/>
    <p:sldId id="406" r:id="rId15"/>
    <p:sldId id="407" r:id="rId16"/>
    <p:sldId id="408" r:id="rId17"/>
    <p:sldId id="409" r:id="rId18"/>
    <p:sldId id="410" r:id="rId19"/>
    <p:sldId id="411" r:id="rId20"/>
    <p:sldId id="333" r:id="rId21"/>
  </p:sldIdLst>
  <p:sldSz cx="9144000" cy="6858000" type="screen4x3"/>
  <p:notesSz cx="6813550" cy="9945688"/>
  <p:custDataLst>
    <p:tags r:id="rId24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P, Delphine" initials="DI" lastIdx="2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192"/>
    <a:srgbClr val="0033CC"/>
    <a:srgbClr val="00762E"/>
    <a:srgbClr val="005D27"/>
    <a:srgbClr val="009193"/>
    <a:srgbClr val="39777E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937" autoAdjust="0"/>
    <p:restoredTop sz="95820" autoAdjust="0"/>
  </p:normalViewPr>
  <p:slideViewPr>
    <p:cSldViewPr>
      <p:cViewPr>
        <p:scale>
          <a:sx n="87" d="100"/>
          <a:sy n="87" d="100"/>
        </p:scale>
        <p:origin x="1312" y="7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BE9F0FDF-E3E9-47CB-BBC7-03ACABEA207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275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736EEAD2-86FC-4BEA-B7C4-C159C819132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9213" y="0"/>
            <a:ext cx="295275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0660" name="Rectangle 4">
            <a:extLst>
              <a:ext uri="{FF2B5EF4-FFF2-40B4-BE49-F238E27FC236}">
                <a16:creationId xmlns:a16="http://schemas.microsoft.com/office/drawing/2014/main" id="{50BBC8D8-0CC4-433B-8A68-643C749859C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7213"/>
            <a:ext cx="2952750" cy="496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0661" name="Rectangle 5">
            <a:extLst>
              <a:ext uri="{FF2B5EF4-FFF2-40B4-BE49-F238E27FC236}">
                <a16:creationId xmlns:a16="http://schemas.microsoft.com/office/drawing/2014/main" id="{65FBF4BE-B9DD-426D-A17F-E334498E35D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9213" y="9447213"/>
            <a:ext cx="2952750" cy="496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CB2331D4-7811-4EE9-86F8-4597B986706A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61599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F49000FF-1DFA-4D43-BA15-0DC306FD57A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275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3BACB3D8-3CC2-4212-9E64-31163D4FE7A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9213" y="0"/>
            <a:ext cx="295275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D47C203-7EFC-4762-BDB4-A576AAA2A79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72050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4EAFD511-CF99-48C6-83D1-2F3C421E24E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4400"/>
            <a:ext cx="5451475" cy="447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F3CB3C6B-17C0-431D-98E9-B93147C7B9C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7213"/>
            <a:ext cx="2952750" cy="496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ea typeface="新細明體" pitchFamily="18" charset="-120"/>
                <a:cs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367" name="Rectangle 7">
            <a:extLst>
              <a:ext uri="{FF2B5EF4-FFF2-40B4-BE49-F238E27FC236}">
                <a16:creationId xmlns:a16="http://schemas.microsoft.com/office/drawing/2014/main" id="{D3C95140-DFC5-465D-9B1A-7C10E38799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9213" y="9447213"/>
            <a:ext cx="2952750" cy="496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CFCC2748-D7AC-485E-921D-1AC3E6C3130A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00844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F46FF9B-6D20-4C2D-A709-DDB090857E4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1DB3752-5476-4722-9D77-F72EA86359C6}" type="slidenum">
              <a:rPr lang="zh-TW" altLang="en-US" smtClean="0">
                <a:ea typeface="新細明體" panose="02020500000000000000" pitchFamily="18" charset="-120"/>
              </a:rPr>
              <a:pPr>
                <a:spcBef>
                  <a:spcPct val="0"/>
                </a:spcBef>
              </a:pPr>
              <a:t>1</a:t>
            </a:fld>
            <a:endParaRPr lang="en-US" altLang="zh-TW">
              <a:ea typeface="新細明體" panose="02020500000000000000" pitchFamily="18" charset="-12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EF8475F-ABC8-45BE-B08D-1C57D4FFC2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3F4107AB-7CD0-432F-AADB-B2A1875999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974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46950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6553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26145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841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07786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494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16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26492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F46FF9B-6D20-4C2D-A709-DDB090857E4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1DB3752-5476-4722-9D77-F72EA86359C6}" type="slidenum">
              <a:rPr lang="zh-TW" altLang="en-US" smtClean="0">
                <a:ea typeface="新細明體" panose="02020500000000000000" pitchFamily="18" charset="-120"/>
              </a:rPr>
              <a:pPr>
                <a:spcBef>
                  <a:spcPct val="0"/>
                </a:spcBef>
              </a:pPr>
              <a:t>17</a:t>
            </a:fld>
            <a:endParaRPr lang="en-US" altLang="zh-TW">
              <a:ea typeface="新細明體" panose="02020500000000000000" pitchFamily="18" charset="-12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EF8475F-ABC8-45BE-B08D-1C57D4FFC2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3F4107AB-7CD0-432F-AADB-B2A1875999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 dirty="0">
              <a:latin typeface="Arial" panose="020B0604020202020204" pitchFamily="34" charset="0"/>
              <a:ea typeface="新細明體" panose="02020500000000000000" pitchFamily="18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249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23879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03996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5304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45843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77776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50455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HK" sz="1200" kern="1200" dirty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Arial" charset="0"/>
              </a:rPr>
              <a:t>Add ‘active’ to the VO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36131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HK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C2748-D7AC-485E-921D-1AC3E6C3130A}" type="slidenum">
              <a:rPr lang="zh-TW" altLang="en-US" smtClean="0"/>
              <a:pPr>
                <a:defRPr/>
              </a:pPr>
              <a:t>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866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C3D98517-4A0D-42D0-8952-8046C6607E0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150938"/>
            <a:ext cx="3886200" cy="143986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DF4F7FC-206F-4A6F-9E13-D7D14ED3D18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989C9718-EB78-45F9-922D-D3926A306B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B54821D0-F296-43EE-A953-9BCBF9C578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C5A02D-C7E5-4AA1-8659-03E9D53749B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1077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9ED00CE-F4E6-43BA-9696-3CF31689B0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2BD2FF4-2606-43AF-92DE-13B0B0E143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504E83-CCF7-4488-8814-B33A029C1A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0FEE72-F926-4A3F-822F-009FE853C1FE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7332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0"/>
            <a:ext cx="2057400" cy="5364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0"/>
            <a:ext cx="6019800" cy="5364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8DA4A09-95B0-41C9-8751-714D5E6421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E8571A3-2DD3-4883-98B3-2273473F36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3325012-1530-49D9-B681-1AB1D05953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47F918-EDAF-45EF-B326-ED932FC33BE6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7122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A1F5D15-BF17-40F4-AB11-46CDC90AB6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5018571-CA79-4FA9-8FD4-8F82A43D804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64DC5C7-8383-45BC-86D5-85D6FA4450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DD3582-3AF5-4168-8377-2E9A3587668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5935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608D5D1-297D-4CAC-8896-4D654F3AC0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A8886AB-C3AB-44AF-8DA3-FA4BB88FD0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52BB921-F7C0-4EAA-B068-00B8192984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FD0AA7-1CA1-49F0-A581-82DB03FEFB8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1488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920FED-FA02-416C-A1AD-B9B52C16AF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73843B3-DFEA-4735-A252-FAE9A3743C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29BA94-8C03-45EC-9999-0685F93720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D855-8F1B-4564-924D-A347CB6870C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67475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21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21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831EB8-6285-4C48-81D8-CF90874471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8FDD88-F785-45A5-AC2C-313C72C7D1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4FC2D0-0A72-4ACE-8F49-8DC0DE022F0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D470E-ED1E-4DB7-9B4D-F901B4CEE4A2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6150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F560D2B-99AE-4B71-AD6C-A427D9743E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2C1986B-7C4C-4CC8-B083-F0D5A7B5DF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0CC7DDA-F814-4AA3-8537-5A663145B8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ED0876-81D6-4DAD-950C-090EBC16066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7735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D0D23A9-4AE7-4B73-B2CD-EB2CCB9A55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79529600-8DF6-4860-B04D-1BC1209B0E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770BF84-1CB9-4DDA-A1F1-9129A02F529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448CC7-C37D-40FB-8F8E-265B08D99B1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1350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A5D092A-77DE-4824-9957-4B238E51D9E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25A79F6-5716-4C5A-B3E7-9532FCBDEB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87338EC-1538-4019-84CC-9E3F288757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35EA19-74C1-4C1A-9FF5-EF0D09ED7C1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68351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ED9785-1B4D-4C91-97BE-4766B7E9CD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D1034A-9ADF-42F1-9BE2-BAE1DB9F6C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97C032-F721-4DB0-811C-2434273F1A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0441AB-856F-4059-850D-0D3D7469DB2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9803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2E36FA-62BE-4B05-A01B-8D4F08D9C8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1823D3-79AD-4FE6-94F6-491055C99DD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76DBAB-0B6F-497B-B0A8-A064550D02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0A489-63C6-4BCE-9EEC-164E4C7AB8F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71555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>
            <a:lum/>
          </a:blip>
          <a:srcRect/>
          <a:stretch>
            <a:fillRect b="8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FC703C1-2113-4C67-B7FF-F66C6D7411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7620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EBBA429-1EAD-45B7-AE9C-94B0F2EEFE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05000"/>
            <a:ext cx="8229600" cy="422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F7D40AC-FAD1-4577-A39C-FF76BE7596F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4BCA7F4-5FB4-4C1E-9A7F-162A3D72932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5E5DA088-7139-418E-9336-51D0792ED74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BAFF047E-B2C0-4E32-AD58-99A5FD7A6766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r" rtl="0" eaLnBrk="0" fontAlgn="ctr" hangingPunct="0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+mj-lt"/>
          <a:ea typeface="ＭＳ Ｐゴシック" charset="0"/>
          <a:cs typeface="+mj-cs"/>
        </a:defRPr>
      </a:lvl1pPr>
      <a:lvl2pPr algn="r" rtl="0" eaLnBrk="0" fontAlgn="ctr" hangingPunct="0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ea typeface="ＭＳ Ｐゴシック" charset="0"/>
          <a:cs typeface="Arial" charset="0"/>
        </a:defRPr>
      </a:lvl2pPr>
      <a:lvl3pPr algn="r" rtl="0" eaLnBrk="0" fontAlgn="ctr" hangingPunct="0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ea typeface="ＭＳ Ｐゴシック" charset="0"/>
          <a:cs typeface="Arial" charset="0"/>
        </a:defRPr>
      </a:lvl3pPr>
      <a:lvl4pPr algn="r" rtl="0" eaLnBrk="0" fontAlgn="ctr" hangingPunct="0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ea typeface="ＭＳ Ｐゴシック" charset="0"/>
          <a:cs typeface="Arial" charset="0"/>
        </a:defRPr>
      </a:lvl4pPr>
      <a:lvl5pPr algn="r" rtl="0" eaLnBrk="0" fontAlgn="ctr" hangingPunct="0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ea typeface="ＭＳ Ｐゴシック" charset="0"/>
          <a:cs typeface="Arial" charset="0"/>
        </a:defRPr>
      </a:lvl5pPr>
      <a:lvl6pPr marL="457200" algn="r" rtl="0" fontAlgn="ctr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cs typeface="Arial" charset="0"/>
        </a:defRPr>
      </a:lvl6pPr>
      <a:lvl7pPr marL="914400" algn="r" rtl="0" fontAlgn="ctr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cs typeface="Arial" charset="0"/>
        </a:defRPr>
      </a:lvl7pPr>
      <a:lvl8pPr marL="1371600" algn="r" rtl="0" fontAlgn="ctr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cs typeface="Arial" charset="0"/>
        </a:defRPr>
      </a:lvl8pPr>
      <a:lvl9pPr marL="1828800" algn="r" rtl="0" fontAlgn="ctr">
        <a:spcBef>
          <a:spcPct val="0"/>
        </a:spcBef>
        <a:spcAft>
          <a:spcPct val="0"/>
        </a:spcAft>
        <a:defRPr sz="4400" b="1">
          <a:solidFill>
            <a:srgbClr val="73DC5A"/>
          </a:solidFill>
          <a:latin typeface="Century Gothic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p3"/><Relationship Id="rId7" Type="http://schemas.openxmlformats.org/officeDocument/2006/relationships/image" Target="../media/image4.png"/><Relationship Id="rId2" Type="http://schemas.microsoft.com/office/2007/relationships/media" Target="../media/media9.mp3"/><Relationship Id="rId1" Type="http://schemas.openxmlformats.org/officeDocument/2006/relationships/tags" Target="../tags/tag10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p3"/><Relationship Id="rId7" Type="http://schemas.openxmlformats.org/officeDocument/2006/relationships/image" Target="../media/image4.png"/><Relationship Id="rId2" Type="http://schemas.microsoft.com/office/2007/relationships/media" Target="../media/media10.mp3"/><Relationship Id="rId1" Type="http://schemas.openxmlformats.org/officeDocument/2006/relationships/tags" Target="../tags/tag1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p3"/><Relationship Id="rId7" Type="http://schemas.openxmlformats.org/officeDocument/2006/relationships/image" Target="../media/image4.png"/><Relationship Id="rId2" Type="http://schemas.microsoft.com/office/2007/relationships/media" Target="../media/media11.mp3"/><Relationship Id="rId1" Type="http://schemas.openxmlformats.org/officeDocument/2006/relationships/tags" Target="../tags/tag1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p3"/><Relationship Id="rId7" Type="http://schemas.openxmlformats.org/officeDocument/2006/relationships/image" Target="../media/image4.png"/><Relationship Id="rId2" Type="http://schemas.microsoft.com/office/2007/relationships/media" Target="../media/media12.mp3"/><Relationship Id="rId1" Type="http://schemas.openxmlformats.org/officeDocument/2006/relationships/tags" Target="../tags/tag13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p3"/><Relationship Id="rId7" Type="http://schemas.openxmlformats.org/officeDocument/2006/relationships/image" Target="../media/image4.png"/><Relationship Id="rId2" Type="http://schemas.microsoft.com/office/2007/relationships/media" Target="../media/media13.mp3"/><Relationship Id="rId1" Type="http://schemas.openxmlformats.org/officeDocument/2006/relationships/tags" Target="../tags/tag1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p3"/><Relationship Id="rId7" Type="http://schemas.openxmlformats.org/officeDocument/2006/relationships/image" Target="../media/image4.png"/><Relationship Id="rId2" Type="http://schemas.microsoft.com/office/2007/relationships/media" Target="../media/media14.mp3"/><Relationship Id="rId1" Type="http://schemas.openxmlformats.org/officeDocument/2006/relationships/tags" Target="../tags/tag1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p3"/><Relationship Id="rId7" Type="http://schemas.openxmlformats.org/officeDocument/2006/relationships/image" Target="../media/image4.png"/><Relationship Id="rId2" Type="http://schemas.microsoft.com/office/2007/relationships/media" Target="../media/media15.mp3"/><Relationship Id="rId1" Type="http://schemas.openxmlformats.org/officeDocument/2006/relationships/tags" Target="../tags/tag16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p3"/><Relationship Id="rId7" Type="http://schemas.openxmlformats.org/officeDocument/2006/relationships/image" Target="../media/image6.png"/><Relationship Id="rId2" Type="http://schemas.microsoft.com/office/2007/relationships/media" Target="../media/media2.mp3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p3"/><Relationship Id="rId7" Type="http://schemas.openxmlformats.org/officeDocument/2006/relationships/image" Target="../media/image4.png"/><Relationship Id="rId2" Type="http://schemas.microsoft.com/office/2007/relationships/media" Target="../media/media3.mp3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p3"/><Relationship Id="rId7" Type="http://schemas.openxmlformats.org/officeDocument/2006/relationships/image" Target="../media/image4.png"/><Relationship Id="rId2" Type="http://schemas.microsoft.com/office/2007/relationships/media" Target="../media/media4.mp3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p3"/><Relationship Id="rId7" Type="http://schemas.openxmlformats.org/officeDocument/2006/relationships/image" Target="../media/image4.png"/><Relationship Id="rId2" Type="http://schemas.microsoft.com/office/2007/relationships/media" Target="../media/media5.mp3"/><Relationship Id="rId1" Type="http://schemas.openxmlformats.org/officeDocument/2006/relationships/tags" Target="../tags/tag6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p3"/><Relationship Id="rId7" Type="http://schemas.openxmlformats.org/officeDocument/2006/relationships/image" Target="../media/image4.png"/><Relationship Id="rId2" Type="http://schemas.microsoft.com/office/2007/relationships/media" Target="../media/media6.mp3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p3"/><Relationship Id="rId7" Type="http://schemas.openxmlformats.org/officeDocument/2006/relationships/image" Target="../media/image4.png"/><Relationship Id="rId2" Type="http://schemas.microsoft.com/office/2007/relationships/media" Target="../media/media7.mp3"/><Relationship Id="rId1" Type="http://schemas.openxmlformats.org/officeDocument/2006/relationships/tags" Target="../tags/tag8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p3"/><Relationship Id="rId7" Type="http://schemas.openxmlformats.org/officeDocument/2006/relationships/image" Target="../media/image4.png"/><Relationship Id="rId2" Type="http://schemas.microsoft.com/office/2007/relationships/media" Target="../media/media8.mp3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389DE36B-91EB-4A88-BC8D-52A75C9BB1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2611305"/>
            <a:ext cx="8459944" cy="731670"/>
          </a:xfrm>
          <a:solidFill>
            <a:schemeClr val="accent1">
              <a:lumMod val="90000"/>
              <a:alpha val="40000"/>
            </a:schemeClr>
          </a:solidFill>
        </p:spPr>
        <p:txBody>
          <a:bodyPr lIns="274320" tIns="274320" rIns="274320" bIns="274320" anchor="ctr"/>
          <a:lstStyle/>
          <a:p>
            <a:pPr algn="l" eaLnBrk="1" hangingPunct="1"/>
            <a:r>
              <a:rPr lang="en-US" altLang="zh-TW" b="1" dirty="0">
                <a:latin typeface="Century Gothic" panose="020B0502020202020204" pitchFamily="34" charset="0"/>
                <a:ea typeface="新細明體" panose="02020500000000000000" pitchFamily="18" charset="-120"/>
              </a:rPr>
              <a:t>Unit 21	Participles</a:t>
            </a:r>
          </a:p>
        </p:txBody>
      </p:sp>
      <p:pic>
        <p:nvPicPr>
          <p:cNvPr id="2" name="Track U2101.mp3" descr="Track U2101.mp3">
            <a:hlinkClick r:id="" action="ppaction://media"/>
            <a:extLst>
              <a:ext uri="{FF2B5EF4-FFF2-40B4-BE49-F238E27FC236}">
                <a16:creationId xmlns:a16="http://schemas.microsoft.com/office/drawing/2014/main" id="{C032EE21-488F-E94F-9247-CE038DEC49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53832" y="25301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7"/>
    </mc:Choice>
    <mc:Fallback xmlns="">
      <p:transition spd="slow" advTm="5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3" objId="2"/>
        <p14:stopEvt time="4837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give reasons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7162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7C59CE3-FC58-4808-A0B4-3698645B3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2" y="1828800"/>
            <a:ext cx="790098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to say why something happens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075204B-7D91-8F4E-9EC2-726ED2E37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2" y="2667000"/>
            <a:ext cx="7900988" cy="103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replace part of a clause with the linking word </a:t>
            </a:r>
            <a:r>
              <a:rPr lang="en-US" altLang="zh-TW" sz="2400" i="1" dirty="0">
                <a:ea typeface="新細明體" panose="02020500000000000000" pitchFamily="18" charset="-120"/>
              </a:rPr>
              <a:t>because</a:t>
            </a:r>
            <a:r>
              <a:rPr lang="en-US" altLang="zh-TW" sz="2400" dirty="0">
                <a:ea typeface="新細明體" panose="02020500000000000000" pitchFamily="18" charset="-120"/>
              </a:rPr>
              <a:t>, </a:t>
            </a:r>
            <a:r>
              <a:rPr lang="en-US" altLang="zh-TW" sz="2400" i="1" dirty="0">
                <a:ea typeface="新細明體" panose="02020500000000000000" pitchFamily="18" charset="-120"/>
              </a:rPr>
              <a:t>since</a:t>
            </a:r>
            <a:r>
              <a:rPr lang="en-US" altLang="zh-TW" sz="2400" dirty="0">
                <a:ea typeface="新細明體" panose="02020500000000000000" pitchFamily="18" charset="-120"/>
              </a:rPr>
              <a:t> or </a:t>
            </a:r>
            <a:r>
              <a:rPr lang="en-US" altLang="zh-TW" sz="2400" i="1" dirty="0">
                <a:ea typeface="新細明體" panose="02020500000000000000" pitchFamily="18" charset="-120"/>
              </a:rPr>
              <a:t>as</a:t>
            </a:r>
            <a:endParaRPr lang="en-US" altLang="zh-TW" sz="2400" dirty="0">
              <a:ea typeface="新細明體" panose="02020500000000000000" pitchFamily="18" charset="-120"/>
            </a:endParaRPr>
          </a:p>
        </p:txBody>
      </p:sp>
      <p:pic>
        <p:nvPicPr>
          <p:cNvPr id="3" name="Track U2110.mp3" descr="Track U2110.mp3">
            <a:hlinkClick r:id="" action="ppaction://media"/>
            <a:extLst>
              <a:ext uri="{FF2B5EF4-FFF2-40B4-BE49-F238E27FC236}">
                <a16:creationId xmlns:a16="http://schemas.microsoft.com/office/drawing/2014/main" id="{A206C7E3-0B9C-3241-818C-D39E5C021D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96400" y="250968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688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64"/>
    </mc:Choice>
    <mc:Fallback xmlns="">
      <p:transition spd="slow" advTm="21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194" grpId="0"/>
      <p:bldP spid="8199" grpId="0" animBg="1"/>
      <p:bldP spid="8" grpId="0"/>
      <p:bldP spid="7" grpId="0"/>
    </p:bldLst>
  </p:timing>
  <p:extLst>
    <p:ext uri="{E180D4A7-C9FB-4DFB-919C-405C955672EB}">
      <p14:showEvtLst xmlns:p14="http://schemas.microsoft.com/office/powerpoint/2010/main">
        <p14:playEvt time="99" objId="3"/>
        <p14:stopEvt time="21064" objId="3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give reasons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7162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an active action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96E6891-89E7-4728-AB86-C97A0865D3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7" y="2209810"/>
            <a:ext cx="70532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As he aspires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to become a pilot, he signed up for a flying course. 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ADC93A5-3363-4119-8BE7-69082EA995FD}"/>
              </a:ext>
            </a:extLst>
          </p:cNvPr>
          <p:cNvSpPr/>
          <p:nvPr/>
        </p:nvSpPr>
        <p:spPr bwMode="auto">
          <a:xfrm>
            <a:off x="4419610" y="327660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11336D7-705B-4EE0-BE28-2316B81FC2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6" y="3962402"/>
            <a:ext cx="7666039" cy="1020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Aspiring 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to become a pilot, he signed up for a flying course.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3" name="Track U2111.mp3" descr="Track U2111.mp3">
            <a:hlinkClick r:id="" action="ppaction://media"/>
            <a:extLst>
              <a:ext uri="{FF2B5EF4-FFF2-40B4-BE49-F238E27FC236}">
                <a16:creationId xmlns:a16="http://schemas.microsoft.com/office/drawing/2014/main" id="{6767F9AF-9842-844D-B913-212C594CAFA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53832" y="32766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464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27"/>
    </mc:Choice>
    <mc:Fallback xmlns="">
      <p:transition spd="slow" advTm="21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77" objId="3"/>
        <p14:stopEvt time="21927" objId="3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give reasons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7162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 passive action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CDFDA6E-A08F-440E-AAB6-EAEC1320DE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7" y="2209810"/>
            <a:ext cx="68246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Since she was encouraged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by her friend, she started her own business.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CABFF739-0A47-451A-A6A4-9F9574ECF414}"/>
              </a:ext>
            </a:extLst>
          </p:cNvPr>
          <p:cNvSpPr/>
          <p:nvPr/>
        </p:nvSpPr>
        <p:spPr bwMode="auto">
          <a:xfrm>
            <a:off x="4191010" y="345282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991BF934-1897-4638-84CC-0216DDBF0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4190999"/>
            <a:ext cx="7086600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Encouraged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by her friend, she started her own business.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2" name="Track U2112.mp3" descr="Track U2112.mp3">
            <a:hlinkClick r:id="" action="ppaction://media"/>
            <a:extLst>
              <a:ext uri="{FF2B5EF4-FFF2-40B4-BE49-F238E27FC236}">
                <a16:creationId xmlns:a16="http://schemas.microsoft.com/office/drawing/2014/main" id="{4C0F3B44-7AE5-7040-B1E5-37B8CA4736C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26794" y="3166852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92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18"/>
    </mc:Choice>
    <mc:Fallback xmlns="">
      <p:transition spd="slow" advTm="22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23" objId="2"/>
        <p14:stopEvt time="22018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give reasons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7162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 completed active action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4C7589B5-ED1F-4A4D-985E-7ED7DCA76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0" y="2209803"/>
            <a:ext cx="7510460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Because he has spent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all his money, he cannot afford another trip.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E536FAA1-961A-41ED-A2E3-AD522D2981E6}"/>
              </a:ext>
            </a:extLst>
          </p:cNvPr>
          <p:cNvSpPr/>
          <p:nvPr/>
        </p:nvSpPr>
        <p:spPr bwMode="auto">
          <a:xfrm>
            <a:off x="4530921" y="335280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 dirty="0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2FF26BAA-0E94-46C6-BEEB-1BC4CC540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4114802"/>
            <a:ext cx="6858000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Having spent 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all his money, he cannot afford another trip.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2" name="Track U2113.mp3" descr="Track U2113.mp3">
            <a:hlinkClick r:id="" action="ppaction://media"/>
            <a:extLst>
              <a:ext uri="{FF2B5EF4-FFF2-40B4-BE49-F238E27FC236}">
                <a16:creationId xmlns:a16="http://schemas.microsoft.com/office/drawing/2014/main" id="{13DE86BF-B6D2-AB48-8A6C-FCC744398A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85495" y="30226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54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15"/>
    </mc:Choice>
    <mc:Fallback xmlns="">
      <p:transition spd="slow" advTm="23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48" objId="2"/>
        <p14:stopEvt time="23615" objId="2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give reasons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7162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 completed passive action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CA0A9CE-6F08-42F3-8DAF-C53DAAB33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4191000"/>
            <a:ext cx="7467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Joe decided to give up on his dream, </a:t>
            </a: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having been rejected 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three times. 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D05CE78-434B-4C1A-BAE5-2AF86D985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0" y="2209803"/>
            <a:ext cx="68246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Joe decided to give up on his dream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as he had been rejected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three times.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A963D0DA-8718-4EEB-BAE9-0B8064BE7574}"/>
              </a:ext>
            </a:extLst>
          </p:cNvPr>
          <p:cNvSpPr/>
          <p:nvPr/>
        </p:nvSpPr>
        <p:spPr bwMode="auto">
          <a:xfrm>
            <a:off x="4191003" y="342900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pic>
        <p:nvPicPr>
          <p:cNvPr id="2" name="Track U2114.mp3" descr="Track U2114.mp3">
            <a:hlinkClick r:id="" action="ppaction://media"/>
            <a:extLst>
              <a:ext uri="{FF2B5EF4-FFF2-40B4-BE49-F238E27FC236}">
                <a16:creationId xmlns:a16="http://schemas.microsoft.com/office/drawing/2014/main" id="{AF26A9F6-1E3A-7042-B99E-F24B6EEDFA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312420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6582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30"/>
    </mc:Choice>
    <mc:Fallback xmlns="">
      <p:transition spd="slow" advTm="26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/>
      <p:bldP spid="11" grpId="0" animBg="1"/>
    </p:bldLst>
  </p:timing>
  <p:extLst>
    <p:ext uri="{E180D4A7-C9FB-4DFB-919C-405C955672EB}">
      <p14:showEvtLst xmlns:p14="http://schemas.microsoft.com/office/powerpoint/2010/main">
        <p14:playEvt time="40" objId="2"/>
        <p14:stopEvt time="26230" objId="2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990600"/>
            <a:ext cx="91440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shorten relative clauses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9067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212" y="1782762"/>
            <a:ext cx="80533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by leaving out the relative pronoun and the verb </a:t>
            </a:r>
            <a:r>
              <a:rPr lang="en-US" altLang="zh-TW" sz="2400" i="1" dirty="0">
                <a:ea typeface="新細明體" panose="02020500000000000000" pitchFamily="18" charset="-120"/>
              </a:rPr>
              <a:t>to be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A6E27AA-01FF-4452-B759-4600D6E7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038600"/>
            <a:ext cx="797083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The watch </a:t>
            </a: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designed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by Simon sells for $5,000 each. 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BC34E27-65E0-444B-8492-A9AA21896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337" y="2285999"/>
            <a:ext cx="74342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The watch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that was designed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by Simon sells for $5,000 each.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E1269ED-7DA1-4EFD-AC80-FF0C4517BAE4}"/>
              </a:ext>
            </a:extLst>
          </p:cNvPr>
          <p:cNvSpPr/>
          <p:nvPr/>
        </p:nvSpPr>
        <p:spPr bwMode="auto">
          <a:xfrm>
            <a:off x="4495800" y="3263503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pic>
        <p:nvPicPr>
          <p:cNvPr id="2" name="Track U2115.mp3" descr="Track U2115.mp3">
            <a:hlinkClick r:id="" action="ppaction://media"/>
            <a:extLst>
              <a:ext uri="{FF2B5EF4-FFF2-40B4-BE49-F238E27FC236}">
                <a16:creationId xmlns:a16="http://schemas.microsoft.com/office/drawing/2014/main" id="{65B3702D-935B-A54A-AB33-975DC620F0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3130351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606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02"/>
    </mc:Choice>
    <mc:Fallback xmlns="">
      <p:transition spd="slow" advTm="31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194" grpId="0"/>
      <p:bldP spid="8199" grpId="0" animBg="1"/>
      <p:bldP spid="15" grpId="0"/>
      <p:bldP spid="9" grpId="0"/>
      <p:bldP spid="8" grpId="0"/>
      <p:bldP spid="10" grpId="0" animBg="1"/>
    </p:bldLst>
  </p:timing>
  <p:extLst>
    <p:ext uri="{E180D4A7-C9FB-4DFB-919C-405C955672EB}">
      <p14:showEvtLst xmlns:p14="http://schemas.microsoft.com/office/powerpoint/2010/main">
        <p14:playEvt time="58" objId="2"/>
        <p14:stopEvt time="31202" objId="2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990600"/>
            <a:ext cx="91440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shorten relative clauses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90678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212" y="1782762"/>
            <a:ext cx="8434388" cy="88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by removing the relative pronoun and changing the verb to the present participle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A6E27AA-01FF-4452-B759-4600D6E7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648200"/>
            <a:ext cx="7848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Students </a:t>
            </a: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wishing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to attend the summer camp should apply before Friday. 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740C40F-C552-4625-99DD-D5AB86B38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337" y="2743200"/>
            <a:ext cx="7562851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Students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who wish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to attend the summer camp should apply before Friday.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51898D3-1E49-4664-9B3E-7EE13325ACAC}"/>
              </a:ext>
            </a:extLst>
          </p:cNvPr>
          <p:cNvSpPr/>
          <p:nvPr/>
        </p:nvSpPr>
        <p:spPr bwMode="auto">
          <a:xfrm>
            <a:off x="4378521" y="3949303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pic>
        <p:nvPicPr>
          <p:cNvPr id="2" name="Track U2116.mp3" descr="Track U2116.mp3">
            <a:hlinkClick r:id="" action="ppaction://media"/>
            <a:extLst>
              <a:ext uri="{FF2B5EF4-FFF2-40B4-BE49-F238E27FC236}">
                <a16:creationId xmlns:a16="http://schemas.microsoft.com/office/drawing/2014/main" id="{0F5D147D-9B9A-5E4D-A759-8D134F8FD11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3542903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362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89"/>
    </mc:Choice>
    <mc:Fallback xmlns="">
      <p:transition spd="slow" advTm="24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9" grpId="0"/>
      <p:bldP spid="8" grpId="0"/>
      <p:bldP spid="10" grpId="0" animBg="1"/>
    </p:bldLst>
  </p:timing>
  <p:extLst>
    <p:ext uri="{E180D4A7-C9FB-4DFB-919C-405C955672EB}">
      <p14:showEvtLst xmlns:p14="http://schemas.microsoft.com/office/powerpoint/2010/main">
        <p14:playEvt time="51" objId="2"/>
        <p14:stopEvt time="24189" objId="2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389DE36B-91EB-4A88-BC8D-52A75C9BB1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2607423"/>
            <a:ext cx="8458200" cy="728389"/>
          </a:xfrm>
          <a:solidFill>
            <a:schemeClr val="accent1">
              <a:lumMod val="90000"/>
              <a:alpha val="40000"/>
            </a:schemeClr>
          </a:solidFill>
        </p:spPr>
        <p:txBody>
          <a:bodyPr lIns="274320" tIns="274320" rIns="274320" bIns="274320" anchor="ctr"/>
          <a:lstStyle/>
          <a:p>
            <a:pPr algn="l" eaLnBrk="1" hangingPunct="1"/>
            <a:r>
              <a:rPr lang="en-US" altLang="zh-TW" b="1" dirty="0">
                <a:latin typeface="Century Gothic" panose="020B0502020202020204" pitchFamily="34" charset="0"/>
                <a:ea typeface="新細明體" panose="02020500000000000000" pitchFamily="18" charset="-120"/>
              </a:rPr>
              <a:t>Unit 21</a:t>
            </a:r>
            <a:r>
              <a:rPr lang="en-US" altLang="zh-TW" b="1">
                <a:latin typeface="Century Gothic" panose="020B0502020202020204" pitchFamily="34" charset="0"/>
                <a:ea typeface="新細明體" panose="02020500000000000000" pitchFamily="18" charset="-120"/>
              </a:rPr>
              <a:t>	Participles</a:t>
            </a:r>
            <a:endParaRPr lang="en-US" altLang="zh-TW" b="1" dirty="0"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06A9065-1C57-4513-8506-5C12601A17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0667" y="3810000"/>
            <a:ext cx="3042666" cy="728389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txBody>
          <a:bodyPr vert="horz" wrap="square" lIns="274320" tIns="274320" rIns="274320" bIns="2743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l" eaLnBrk="1" hangingPunct="1"/>
            <a:r>
              <a:rPr lang="en-US" altLang="zh-TW" b="1" kern="0" dirty="0">
                <a:latin typeface="Century Gothic" panose="020B0502020202020204" pitchFamily="34" charset="0"/>
                <a:ea typeface="新細明體" panose="02020500000000000000" pitchFamily="18" charset="-120"/>
              </a:rPr>
              <a:t>― THE END ―</a:t>
            </a:r>
          </a:p>
        </p:txBody>
      </p:sp>
    </p:spTree>
    <p:extLst>
      <p:ext uri="{BB962C8B-B14F-4D97-AF65-F5344CB8AC3E}">
        <p14:creationId xmlns:p14="http://schemas.microsoft.com/office/powerpoint/2010/main" val="151053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9"/>
    </mc:Choice>
    <mc:Fallback xmlns="">
      <p:transition spd="slow" advTm="338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990600"/>
            <a:ext cx="8991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What is a participle?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0038"/>
            <a:ext cx="4495800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6939F42B-CB62-427B-811F-99ECB61D29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836738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 verb form ending in -</a:t>
            </a:r>
            <a:r>
              <a:rPr lang="en-US" altLang="zh-TW" sz="2400" i="1" dirty="0" err="1">
                <a:ea typeface="新細明體" panose="02020500000000000000" pitchFamily="18" charset="-120"/>
              </a:rPr>
              <a:t>ing</a:t>
            </a:r>
            <a:r>
              <a:rPr lang="en-US" altLang="zh-TW" sz="2400" dirty="0">
                <a:ea typeface="新細明體" panose="02020500000000000000" pitchFamily="18" charset="-120"/>
              </a:rPr>
              <a:t>, -</a:t>
            </a:r>
            <a:r>
              <a:rPr lang="en-US" altLang="zh-TW" sz="2400" i="1" dirty="0">
                <a:ea typeface="新細明體" panose="02020500000000000000" pitchFamily="18" charset="-120"/>
              </a:rPr>
              <a:t>ed</a:t>
            </a:r>
            <a:r>
              <a:rPr lang="en-US" altLang="zh-TW" sz="2400" dirty="0">
                <a:ea typeface="新細明體" panose="02020500000000000000" pitchFamily="18" charset="-120"/>
              </a:rPr>
              <a:t>, -</a:t>
            </a:r>
            <a:r>
              <a:rPr lang="en-US" altLang="zh-TW" sz="2400" i="1" dirty="0" err="1">
                <a:ea typeface="新細明體" panose="02020500000000000000" pitchFamily="18" charset="-120"/>
              </a:rPr>
              <a:t>en</a:t>
            </a:r>
            <a:r>
              <a:rPr lang="en-US" altLang="zh-TW" sz="2400" dirty="0">
                <a:ea typeface="新細明體" panose="02020500000000000000" pitchFamily="18" charset="-120"/>
              </a:rPr>
              <a:t>, etc.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7432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present participles: </a:t>
            </a:r>
            <a:r>
              <a:rPr lang="en-GB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climb</a:t>
            </a:r>
            <a:r>
              <a:rPr lang="en-GB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ing</a:t>
            </a:r>
            <a:r>
              <a:rPr lang="en-GB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, eat</a:t>
            </a:r>
            <a:r>
              <a:rPr lang="en-GB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ing</a:t>
            </a:r>
            <a:r>
              <a:rPr lang="en-US" altLang="zh-TW" sz="2400" dirty="0">
                <a:ea typeface="新細明體" panose="02020500000000000000" pitchFamily="18" charset="-120"/>
              </a:rPr>
              <a:t> </a:t>
            </a: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9DE928DF-D34C-421B-8344-CF9B130EE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733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past participles: </a:t>
            </a:r>
            <a:r>
              <a:rPr lang="en-US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climb</a:t>
            </a:r>
            <a:r>
              <a:rPr lang="en-US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ed</a:t>
            </a:r>
            <a:r>
              <a:rPr lang="en-US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, eat</a:t>
            </a:r>
            <a:r>
              <a:rPr lang="en-US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en</a:t>
            </a:r>
            <a:endParaRPr lang="en-US" altLang="zh-TW" sz="2400" b="1" dirty="0">
              <a:ea typeface="新細明體" panose="02020500000000000000" pitchFamily="18" charset="-12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80A7C7B-6292-40A7-A26E-1BA16F266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6482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perfect participles: </a:t>
            </a:r>
            <a:r>
              <a:rPr lang="en-GB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having</a:t>
            </a:r>
            <a:r>
              <a:rPr lang="en-GB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 climbed, </a:t>
            </a:r>
            <a:r>
              <a:rPr lang="en-GB" altLang="zh-TW" sz="2400" b="1" dirty="0">
                <a:solidFill>
                  <a:srgbClr val="0033CC"/>
                </a:solidFill>
                <a:ea typeface="新細明體" panose="02020500000000000000" pitchFamily="18" charset="-120"/>
              </a:rPr>
              <a:t>having</a:t>
            </a:r>
            <a:r>
              <a:rPr lang="en-GB" altLang="zh-TW" sz="2400" dirty="0">
                <a:solidFill>
                  <a:srgbClr val="0033CC"/>
                </a:solidFill>
                <a:ea typeface="新細明體" panose="02020500000000000000" pitchFamily="18" charset="-120"/>
              </a:rPr>
              <a:t> eaten</a:t>
            </a:r>
            <a:r>
              <a:rPr lang="en-US" altLang="zh-TW" sz="2400" dirty="0">
                <a:ea typeface="新細明體" panose="02020500000000000000" pitchFamily="18" charset="-120"/>
              </a:rPr>
              <a:t> </a:t>
            </a:r>
          </a:p>
        </p:txBody>
      </p:sp>
      <p:pic>
        <p:nvPicPr>
          <p:cNvPr id="4" name="Track U2102-3">
            <a:hlinkClick r:id="" action="ppaction://media"/>
            <a:extLst>
              <a:ext uri="{FF2B5EF4-FFF2-40B4-BE49-F238E27FC236}">
                <a16:creationId xmlns:a16="http://schemas.microsoft.com/office/drawing/2014/main" id="{4807D2CB-3B5B-4AB8-A9A1-8AC911A9CD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2531806"/>
            <a:ext cx="897194" cy="8971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101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308"/>
    </mc:Choice>
    <mc:Fallback xmlns="">
      <p:transition spd="slow" advTm="51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5" dur="8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6" dur="80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80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2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3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194" grpId="0"/>
      <p:bldP spid="8199" grpId="0" animBg="1"/>
      <p:bldP spid="9" grpId="0"/>
      <p:bldP spid="15" grpId="0"/>
      <p:bldP spid="16" grpId="0"/>
      <p:bldP spid="17" grpId="0"/>
    </p:bldLst>
  </p:timing>
  <p:extLst>
    <p:ext uri="{E180D4A7-C9FB-4DFB-919C-405C955672EB}">
      <p14:showEvtLst xmlns:p14="http://schemas.microsoft.com/office/powerpoint/2010/main">
        <p14:playEvt time="124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990600"/>
            <a:ext cx="8991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Using participles as adjectives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0038"/>
            <a:ext cx="6477000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828800"/>
            <a:ext cx="8153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4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past participles to describe how a person feels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80A7C7B-6292-40A7-A26E-1BA16F266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352800"/>
            <a:ext cx="81534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4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present participles to describe the thing/person that causes the feeling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E42B324-0927-453B-AE80-DB459535D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216" y="2362200"/>
            <a:ext cx="714538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GB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tired		surprised		frustrated	 </a:t>
            </a:r>
            <a:endParaRPr lang="en-GB" altLang="zh-TW" sz="2600" i="1" dirty="0">
              <a:solidFill>
                <a:srgbClr val="0033CC"/>
              </a:solidFill>
              <a:ea typeface="新細明體" panose="02020500000000000000" pitchFamily="18" charset="-12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3CE66E5-A7E6-4DAE-8CDD-1A7F71DD7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217" y="4267200"/>
            <a:ext cx="714538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GB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tiring		surprising		frustrating		 </a:t>
            </a:r>
            <a:endParaRPr lang="en-GB" altLang="zh-TW" sz="2600" i="1" dirty="0">
              <a:solidFill>
                <a:srgbClr val="0033CC"/>
              </a:solidFill>
              <a:ea typeface="新細明體" panose="02020500000000000000" pitchFamily="18" charset="-12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833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15"/>
    </mc:Choice>
    <mc:Fallback xmlns="">
      <p:transition spd="slow" advTm="33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7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8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1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2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41"/>
            </p:par>
          </p:childTnLst>
        </p:cTn>
      </p:par>
    </p:tnLst>
    <p:bldLst>
      <p:bldP spid="8194" grpId="0"/>
      <p:bldP spid="8199" grpId="0" animBg="1"/>
      <p:bldP spid="15" grpId="0"/>
      <p:bldP spid="17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990600"/>
            <a:ext cx="8991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Using participles as adjectives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0038"/>
            <a:ext cx="6477000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828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present participles to describe ongoing actions</a:t>
            </a: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80A7C7B-6292-40A7-A26E-1BA16F266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352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past participles to describe completed actions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E42B324-0927-453B-AE80-DB459535D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216" y="2362200"/>
            <a:ext cx="714538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GB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burning	fading		shrinking	 </a:t>
            </a:r>
            <a:endParaRPr lang="en-GB" altLang="zh-TW" sz="2600" i="1" dirty="0">
              <a:solidFill>
                <a:srgbClr val="0033CC"/>
              </a:solidFill>
              <a:ea typeface="新細明體" panose="02020500000000000000" pitchFamily="18" charset="-12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3CE66E5-A7E6-4DAE-8CDD-1A7F71DD7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886200"/>
            <a:ext cx="714538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GB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burnt		faded		shrunk		 </a:t>
            </a:r>
            <a:endParaRPr lang="en-GB" altLang="zh-TW" sz="2600" i="1" dirty="0">
              <a:solidFill>
                <a:srgbClr val="0033CC"/>
              </a:solidFill>
              <a:ea typeface="新細明體" panose="02020500000000000000" pitchFamily="18" charset="-120"/>
            </a:endParaRPr>
          </a:p>
        </p:txBody>
      </p:sp>
      <p:pic>
        <p:nvPicPr>
          <p:cNvPr id="2" name="Track U2104.mp3" descr="Track U2104.mp3">
            <a:hlinkClick r:id="" action="ppaction://media"/>
            <a:extLst>
              <a:ext uri="{FF2B5EF4-FFF2-40B4-BE49-F238E27FC236}">
                <a16:creationId xmlns:a16="http://schemas.microsoft.com/office/drawing/2014/main" id="{020C62FC-8EEB-4148-883A-FD74749D12A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27432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061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13"/>
    </mc:Choice>
    <mc:Fallback xmlns="">
      <p:transition spd="slow" advTm="28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5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6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80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17" grpId="0"/>
      <p:bldP spid="10" grpId="0"/>
      <p:bldP spid="11" grpId="0"/>
    </p:bldLst>
  </p:timing>
  <p:extLst>
    <p:ext uri="{E180D4A7-C9FB-4DFB-919C-405C955672EB}">
      <p14:showEvtLst xmlns:p14="http://schemas.microsoft.com/office/powerpoint/2010/main">
        <p14:playEvt time="24" objId="2"/>
        <p14:stopEvt time="28813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express time relations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89154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6A61310-6C4D-44A9-B065-65271C7FF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2" y="1828800"/>
            <a:ext cx="7900988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to say when something happens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9804F20-6369-584E-9CF2-3B2891042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667000"/>
            <a:ext cx="7900988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often replace part of a clause with the linking word </a:t>
            </a:r>
            <a:r>
              <a:rPr lang="en-US" altLang="zh-TW" sz="2400" i="1" dirty="0">
                <a:ea typeface="新細明體" panose="02020500000000000000" pitchFamily="18" charset="-120"/>
              </a:rPr>
              <a:t>while</a:t>
            </a:r>
            <a:r>
              <a:rPr lang="en-US" altLang="zh-TW" sz="2400" dirty="0">
                <a:ea typeface="新細明體" panose="02020500000000000000" pitchFamily="18" charset="-120"/>
              </a:rPr>
              <a:t>, </a:t>
            </a:r>
            <a:r>
              <a:rPr lang="en-US" altLang="zh-TW" sz="2400" i="1" dirty="0">
                <a:ea typeface="新細明體" panose="02020500000000000000" pitchFamily="18" charset="-120"/>
              </a:rPr>
              <a:t>when</a:t>
            </a:r>
            <a:r>
              <a:rPr lang="en-US" altLang="zh-TW" sz="2400" dirty="0">
                <a:ea typeface="新細明體" panose="02020500000000000000" pitchFamily="18" charset="-120"/>
              </a:rPr>
              <a:t> or </a:t>
            </a:r>
            <a:r>
              <a:rPr lang="en-US" altLang="zh-TW" sz="2400" i="1" dirty="0">
                <a:ea typeface="新細明體" panose="02020500000000000000" pitchFamily="18" charset="-120"/>
              </a:rPr>
              <a:t>as</a:t>
            </a:r>
            <a:endParaRPr lang="en-US" altLang="zh-TW" sz="2400" dirty="0">
              <a:ea typeface="新細明體" panose="02020500000000000000" pitchFamily="18" charset="-120"/>
            </a:endParaRPr>
          </a:p>
        </p:txBody>
      </p:sp>
      <p:pic>
        <p:nvPicPr>
          <p:cNvPr id="3" name="Track U2105.mp3" descr="Track U2105.mp3">
            <a:hlinkClick r:id="" action="ppaction://media"/>
            <a:extLst>
              <a:ext uri="{FF2B5EF4-FFF2-40B4-BE49-F238E27FC236}">
                <a16:creationId xmlns:a16="http://schemas.microsoft.com/office/drawing/2014/main" id="{E1F255A2-0ECB-2D46-88D5-870FFDE94B4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26162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108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2"/>
    </mc:Choice>
    <mc:Fallback xmlns="">
      <p:transition spd="slow" advTm="13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194" grpId="0"/>
      <p:bldP spid="8199" grpId="0" animBg="1"/>
      <p:bldP spid="8" grpId="0"/>
      <p:bldP spid="9" grpId="0"/>
    </p:bldLst>
  </p:timing>
  <p:extLst>
    <p:ext uri="{E180D4A7-C9FB-4DFB-919C-405C955672EB}">
      <p14:showEvtLst xmlns:p14="http://schemas.microsoft.com/office/powerpoint/2010/main">
        <p14:playEvt time="52" objId="3"/>
        <p14:stopEvt time="13102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express time relations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89154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800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an active action that happens at the same time as another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2D157DF-C2DE-46B0-89F9-2EB0FD4797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7" y="2667009"/>
            <a:ext cx="7258045" cy="714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As I was listening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to the music, I fell asleep.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59085FC6-D278-45A3-8B2C-329D3728DD4F}"/>
              </a:ext>
            </a:extLst>
          </p:cNvPr>
          <p:cNvSpPr/>
          <p:nvPr/>
        </p:nvSpPr>
        <p:spPr bwMode="auto">
          <a:xfrm>
            <a:off x="4073731" y="360522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35C15F9-3C28-4D13-AA04-5F8EC63EA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37" y="4375151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Listening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to the music, I fell asleep. 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BB9CCF-0C21-7744-A774-0658E037ED50}"/>
              </a:ext>
            </a:extLst>
          </p:cNvPr>
          <p:cNvSpPr txBox="1"/>
          <p:nvPr/>
        </p:nvSpPr>
        <p:spPr>
          <a:xfrm>
            <a:off x="7053943" y="585216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Track U2106.mp3" descr="Track U2106.mp3">
            <a:hlinkClick r:id="" action="ppaction://media"/>
            <a:extLst>
              <a:ext uri="{FF2B5EF4-FFF2-40B4-BE49-F238E27FC236}">
                <a16:creationId xmlns:a16="http://schemas.microsoft.com/office/drawing/2014/main" id="{E98C0AB4-BFA2-FA4B-965D-CF457ED9D7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2975386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856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2"/>
    </mc:Choice>
    <mc:Fallback xmlns="">
      <p:transition spd="slow" advTm="23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71" objId="3"/>
        <p14:stopEvt time="23562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express time relations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89154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an active action that happens as part or as a result of the first action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906A1DB-2CCF-4741-AF95-F0C1613C22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7" y="2667009"/>
            <a:ext cx="69770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He went out without a coat.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As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he did so,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he caught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a cold.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9322C0F8-5DD3-4E2D-8D5C-CFA9E96D8763}"/>
              </a:ext>
            </a:extLst>
          </p:cNvPr>
          <p:cNvSpPr/>
          <p:nvPr/>
        </p:nvSpPr>
        <p:spPr bwMode="auto">
          <a:xfrm>
            <a:off x="4073731" y="375762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E94C86DB-E536-4182-A829-C741DE55F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4419609"/>
            <a:ext cx="7010400" cy="685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He went out without a coat, </a:t>
            </a: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catching 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a cold. </a:t>
            </a:r>
            <a:b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</a:b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2" name="Track U2107.mp3" descr="Track U2107.mp3">
            <a:hlinkClick r:id="" action="ppaction://media"/>
            <a:extLst>
              <a:ext uri="{FF2B5EF4-FFF2-40B4-BE49-F238E27FC236}">
                <a16:creationId xmlns:a16="http://schemas.microsoft.com/office/drawing/2014/main" id="{8052837C-9140-E24D-B804-8EAFF51454D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56290" y="26162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385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93"/>
    </mc:Choice>
    <mc:Fallback xmlns="">
      <p:transition spd="slow" advTm="29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138" objId="2"/>
        <p14:stopEvt time="29493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express time relations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89154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an active action that is immediately followed by another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B7417E0-B7E1-4619-89D9-FAC19009D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5" y="2667009"/>
            <a:ext cx="7258051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I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went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through my bag </a:t>
            </a: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and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found my car keys.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2085EF4-DDBF-438E-BC74-B723750E77C9}"/>
              </a:ext>
            </a:extLst>
          </p:cNvPr>
          <p:cNvSpPr/>
          <p:nvPr/>
        </p:nvSpPr>
        <p:spPr bwMode="auto">
          <a:xfrm>
            <a:off x="4073731" y="3505208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839639B5-90E3-48ED-8E15-E6437CB89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39" y="4297361"/>
            <a:ext cx="7258052" cy="579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Going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 through my bag, I found my car keys.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2" name="Track U2108.mp3" descr="Track U2108.mp3">
            <a:hlinkClick r:id="" action="ppaction://media"/>
            <a:extLst>
              <a:ext uri="{FF2B5EF4-FFF2-40B4-BE49-F238E27FC236}">
                <a16:creationId xmlns:a16="http://schemas.microsoft.com/office/drawing/2014/main" id="{5863BE58-5354-AE40-8B35-B2A45B4498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0" y="3098808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945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80"/>
    </mc:Choice>
    <mc:Fallback xmlns="">
      <p:transition spd="slow" advTm="24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46" objId="2"/>
        <p14:stopEvt time="24380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>
            <a:extLst>
              <a:ext uri="{FF2B5EF4-FFF2-40B4-BE49-F238E27FC236}">
                <a16:creationId xmlns:a16="http://schemas.microsoft.com/office/drawing/2014/main" id="{F6C1578B-F7AF-4591-8C3F-9356EC27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990600"/>
            <a:ext cx="8534401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ctr" hangingPunct="1">
              <a:spcBef>
                <a:spcPct val="0"/>
              </a:spcBef>
              <a:buFontTx/>
              <a:buNone/>
            </a:pPr>
            <a:r>
              <a:rPr lang="en-GB" altLang="zh-HK" b="1" dirty="0">
                <a:solidFill>
                  <a:srgbClr val="006192"/>
                </a:solidFill>
                <a:latin typeface="Century Gothic" panose="020B0502020202020204" pitchFamily="34" charset="0"/>
              </a:rPr>
              <a:t>Participle phrases to express time relations</a:t>
            </a:r>
            <a:endParaRPr lang="zh-TW" altLang="en-US" b="1" dirty="0">
              <a:solidFill>
                <a:srgbClr val="006192"/>
              </a:solidFill>
              <a:latin typeface="Century Gothic" panose="020B05020202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8199" name="Rectangle 6">
            <a:extLst>
              <a:ext uri="{FF2B5EF4-FFF2-40B4-BE49-F238E27FC236}">
                <a16:creationId xmlns:a16="http://schemas.microsoft.com/office/drawing/2014/main" id="{83BAEA59-0226-458C-8C53-2E4AA3BA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570038"/>
            <a:ext cx="8915401" cy="1063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zh-HK" sz="240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6B7B117-361B-46C4-ADC8-4DD88F706A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7900988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Blip>
                <a:blip r:embed="rId6"/>
              </a:buBlip>
            </a:pPr>
            <a:r>
              <a:rPr lang="en-US" altLang="zh-TW" sz="2400" dirty="0">
                <a:ea typeface="新細明體" panose="02020500000000000000" pitchFamily="18" charset="-120"/>
              </a:rPr>
              <a:t>an active action that is completed before another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FACEF70-EA18-4908-83F4-735037D5F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147" y="2209810"/>
            <a:ext cx="7053263" cy="91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TW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After she had confirmed </a:t>
            </a:r>
            <a:r>
              <a:rPr lang="en-US" altLang="zh-TW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the details, she sent out the invitation.</a:t>
            </a:r>
            <a:endParaRPr lang="en-GB" altLang="zh-TW" sz="2400" dirty="0">
              <a:ea typeface="新細明體" panose="02020500000000000000" pitchFamily="18" charset="-120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5DCCA014-6387-48E4-B710-09FBD9F3BF30}"/>
              </a:ext>
            </a:extLst>
          </p:cNvPr>
          <p:cNvSpPr/>
          <p:nvPr/>
        </p:nvSpPr>
        <p:spPr bwMode="auto">
          <a:xfrm>
            <a:off x="4419610" y="3276600"/>
            <a:ext cx="345879" cy="546497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BB6527FF-962A-42F2-A9B8-A1BD255C9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2" y="3992571"/>
            <a:ext cx="7291388" cy="960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30238" indent="-630238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0033CC"/>
                </a:solidFill>
                <a:ea typeface="新細明體" panose="02020500000000000000" pitchFamily="18" charset="-120"/>
              </a:rPr>
              <a:t>Having confirmed </a:t>
            </a:r>
            <a:r>
              <a:rPr lang="en-US" sz="2600" dirty="0">
                <a:solidFill>
                  <a:srgbClr val="0033CC"/>
                </a:solidFill>
                <a:ea typeface="新細明體" panose="02020500000000000000" pitchFamily="18" charset="-120"/>
              </a:rPr>
              <a:t>the details, she sent out the invitation.</a:t>
            </a:r>
            <a:endParaRPr lang="en-US" sz="2600" dirty="0">
              <a:ea typeface="新細明體" panose="02020500000000000000" pitchFamily="18" charset="-120"/>
            </a:endParaRPr>
          </a:p>
        </p:txBody>
      </p:sp>
      <p:pic>
        <p:nvPicPr>
          <p:cNvPr id="2" name="Track U2109.mp3" descr="Track U2109.mp3">
            <a:hlinkClick r:id="" action="ppaction://media"/>
            <a:extLst>
              <a:ext uri="{FF2B5EF4-FFF2-40B4-BE49-F238E27FC236}">
                <a16:creationId xmlns:a16="http://schemas.microsoft.com/office/drawing/2014/main" id="{5D05284B-CF58-4949-8275-F8E31255C2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19419" y="3025045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962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23"/>
    </mc:Choice>
    <mc:Fallback xmlns="">
      <p:transition spd="slow" advTm="29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/>
      <p:bldP spid="8" grpId="0"/>
      <p:bldP spid="10" grpId="0" animBg="1"/>
      <p:bldP spid="11" grpId="0"/>
    </p:bldLst>
  </p:timing>
  <p:extLst>
    <p:ext uri="{E180D4A7-C9FB-4DFB-919C-405C955672EB}">
      <p14:showEvtLst xmlns:p14="http://schemas.microsoft.com/office/powerpoint/2010/main">
        <p14:playEvt time="132" objId="2"/>
        <p14:stopEvt time="29423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CF889A60-CF4B-4E7D-B5DD-4342150C7442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\\Hkhkofps03\elt\Project\Sec_PROJECT\NSS\Titles\Grammar\HKDSE Grammar (2020)\QR\Unit videos\Promotion\PPTs"/>
  <p:tag name="ISPRING_PRESENTATION_TITLE" val="sig4_u14_p174_pp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.1|3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3.1|2.8|1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3.7|2.3|1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4.7|3|0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5.2|3.6|1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5.3|6.5|3.9|2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7.6|2.4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8|7.9|11.3|14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5.7|4.7|7|6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5.4|6.1|5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.7|2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6.3|2.5|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8.4|9.5|1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8|5.3|2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7.6|4.8|1.7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Century Gothic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4E24491CAEBE4393B2CD7C721F2E6F" ma:contentTypeVersion="4" ma:contentTypeDescription="Create a new document." ma:contentTypeScope="" ma:versionID="b40d18a217fadac855e69f1e4f09baa1">
  <xsd:schema xmlns:xsd="http://www.w3.org/2001/XMLSchema" xmlns:xs="http://www.w3.org/2001/XMLSchema" xmlns:p="http://schemas.microsoft.com/office/2006/metadata/properties" xmlns:ns3="8d05fd96-afcc-437b-84c1-7a7887764441" targetNamespace="http://schemas.microsoft.com/office/2006/metadata/properties" ma:root="true" ma:fieldsID="3d0793abd0e3f15761ee79fa22df6ac1" ns3:_="">
    <xsd:import namespace="8d05fd96-afcc-437b-84c1-7a78877644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05fd96-afcc-437b-84c1-7a78877644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C9E02FC-C62D-42EE-A405-60F6D70621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d05fd96-afcc-437b-84c1-7a78877644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84415F8-22E2-4179-AE65-DE57452729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E7E297-A8F7-4FBF-8E38-9178A3276C59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8d05fd96-afcc-437b-84c1-7a7887764441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9656</TotalTime>
  <Words>598</Words>
  <Application>Microsoft Macintosh PowerPoint</Application>
  <PresentationFormat>On-screen Show (4:3)</PresentationFormat>
  <Paragraphs>82</Paragraphs>
  <Slides>17</Slides>
  <Notes>17</Notes>
  <HiddenSlides>0</HiddenSlides>
  <MMClips>15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sig4_u14_p174_ppt</dc:title>
  <dc:creator>eltxrb</dc:creator>
  <cp:lastModifiedBy>Jeremy Tsang</cp:lastModifiedBy>
  <cp:revision>423</cp:revision>
  <dcterms:created xsi:type="dcterms:W3CDTF">2006-03-30T12:54:34Z</dcterms:created>
  <dcterms:modified xsi:type="dcterms:W3CDTF">2020-08-06T09:15:34Z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0x0101008B4E24491CAEBE4393B2CD7C721F2E6F</vt:lpwstr>
  </property>
  <property fmtid="{D5CDD505-2E9C-101B-9397-08002B2CF9AE}" pid="3" name="MSIP_Label_89f61502-7731-4690-a118-333634878cc9_Enabled">
    <vt:lpwstr>true</vt:lpwstr>
  </property>
  <property fmtid="{D5CDD505-2E9C-101B-9397-08002B2CF9AE}" pid="4" name="MSIP_Label_89f61502-7731-4690-a118-333634878cc9_SetDate">
    <vt:lpwstr>2020-08-03T04:01:34Z</vt:lpwstr>
  </property>
  <property fmtid="{D5CDD505-2E9C-101B-9397-08002B2CF9AE}" pid="5" name="MSIP_Label_89f61502-7731-4690-a118-333634878cc9_Method">
    <vt:lpwstr>Standard</vt:lpwstr>
  </property>
  <property fmtid="{D5CDD505-2E9C-101B-9397-08002B2CF9AE}" pid="6" name="MSIP_Label_89f61502-7731-4690-a118-333634878cc9_Name">
    <vt:lpwstr>Internal</vt:lpwstr>
  </property>
  <property fmtid="{D5CDD505-2E9C-101B-9397-08002B2CF9AE}" pid="7" name="MSIP_Label_89f61502-7731-4690-a118-333634878cc9_SiteId">
    <vt:lpwstr>91761b62-4c45-43f5-9f0e-be8ad9b551ff</vt:lpwstr>
  </property>
  <property fmtid="{D5CDD505-2E9C-101B-9397-08002B2CF9AE}" pid="8" name="MSIP_Label_89f61502-7731-4690-a118-333634878cc9_ActionId">
    <vt:lpwstr>b753e899-b59a-47bc-b358-00009a423304</vt:lpwstr>
  </property>
</Properties>
</file>

<file path=docProps/thumbnail.jpeg>
</file>